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Verizon NHG TX"/>
      <p:regular r:id="rId14"/>
      <p:bold r:id="rId15"/>
      <p:italic r:id="rId16"/>
      <p:boldItalic r:id="rId17"/>
    </p:embeddedFont>
    <p:embeddedFont>
      <p:font typeface="Verizon NHG D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erizonNHGDS-italic.fntdata"/><Relationship Id="rId21" Type="http://schemas.openxmlformats.org/officeDocument/2006/relationships/font" Target="fonts/VerizonNHGD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VerizonNHGTX-bold.fntdata"/><Relationship Id="rId14" Type="http://schemas.openxmlformats.org/officeDocument/2006/relationships/font" Target="fonts/VerizonNHGTX-regular.fntdata"/><Relationship Id="rId17" Type="http://schemas.openxmlformats.org/officeDocument/2006/relationships/font" Target="fonts/VerizonNHGTX-boldItalic.fntdata"/><Relationship Id="rId16" Type="http://schemas.openxmlformats.org/officeDocument/2006/relationships/font" Target="fonts/VerizonNHGTX-italic.fntdata"/><Relationship Id="rId19" Type="http://schemas.openxmlformats.org/officeDocument/2006/relationships/font" Target="fonts/VerizonNHGDS-bold.fntdata"/><Relationship Id="rId18" Type="http://schemas.openxmlformats.org/officeDocument/2006/relationships/font" Target="fonts/VerizonNHGD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0a6a31730_0_4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60a6a31730_0_40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260a6a31730_0_40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0a6a31730_0_4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60a6a31730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0a6a31730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0a6a31730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aspects: communication - multiple confirmations of what the team wants, lots of research into slack apps, and the best way to tackle dates and time in different time zones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0a6a31730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0a6a31730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0a6a31730_0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60a6a31730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-inconsistencies with data -&gt; time wasted in confusion and lack of clarity about the event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 easy to file reports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0a6a31730_0_4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60a6a3173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0a6a31730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0a6a31730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Received a really good understanding of payloads, string manipulation, and how the database communicates with slack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0a6a31730_0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60a6a31730_0_47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My time at verizon has definitely made an impact on me and I hope I have made an impact on my team. Thank you,</a:t>
            </a:r>
            <a:endParaRPr/>
          </a:p>
        </p:txBody>
      </p:sp>
      <p:sp>
        <p:nvSpPr>
          <p:cNvPr id="237" name="Google Shape;237;g260a6a31730_0_47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">
  <p:cSld name="Cover slide - wh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b="1" i="0" sz="600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TX"/>
              <a:buNone/>
              <a:defRPr b="0" i="0" sz="240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b="1" sz="2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0137" y="3106187"/>
            <a:ext cx="1981181" cy="213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Title and Content">
  <p:cSld name="Title and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1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Title and 2 Column Content">
  <p:cSld name="Title and 2 Column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2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2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457201" y="1352550"/>
            <a:ext cx="4017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4668982" y="1352550"/>
            <a:ext cx="4017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hree Column Text and Photos">
  <p:cSld name="Three Column Text and Photo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3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3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/>
          <p:nvPr>
            <p:ph idx="2" type="pic"/>
          </p:nvPr>
        </p:nvSpPr>
        <p:spPr>
          <a:xfrm>
            <a:off x="457175" y="1352550"/>
            <a:ext cx="2567700" cy="15912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457200" y="3032360"/>
            <a:ext cx="2567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4" name="Google Shape;74;p13"/>
          <p:cNvSpPr/>
          <p:nvPr>
            <p:ph idx="3" type="pic"/>
          </p:nvPr>
        </p:nvSpPr>
        <p:spPr>
          <a:xfrm>
            <a:off x="3288200" y="1352550"/>
            <a:ext cx="2567700" cy="15912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3"/>
          <p:cNvSpPr txBox="1"/>
          <p:nvPr>
            <p:ph idx="4" type="body"/>
          </p:nvPr>
        </p:nvSpPr>
        <p:spPr>
          <a:xfrm>
            <a:off x="3288207" y="3032360"/>
            <a:ext cx="2567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6" name="Google Shape;76;p13"/>
          <p:cNvSpPr/>
          <p:nvPr>
            <p:ph idx="5" type="pic"/>
          </p:nvPr>
        </p:nvSpPr>
        <p:spPr>
          <a:xfrm>
            <a:off x="6119225" y="1352550"/>
            <a:ext cx="2567700" cy="15912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3"/>
          <p:cNvSpPr txBox="1"/>
          <p:nvPr>
            <p:ph idx="6" type="body"/>
          </p:nvPr>
        </p:nvSpPr>
        <p:spPr>
          <a:xfrm>
            <a:off x="6119213" y="3032360"/>
            <a:ext cx="2567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Four Column Text and Photos">
  <p:cSld name="Four Column Text and Photo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4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4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/>
          <p:nvPr>
            <p:ph idx="2" type="pic"/>
          </p:nvPr>
        </p:nvSpPr>
        <p:spPr>
          <a:xfrm>
            <a:off x="457200" y="1352550"/>
            <a:ext cx="1429200" cy="14292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457200" y="3032350"/>
            <a:ext cx="15711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4" name="Google Shape;84;p14"/>
          <p:cNvSpPr/>
          <p:nvPr>
            <p:ph idx="3" type="pic"/>
          </p:nvPr>
        </p:nvSpPr>
        <p:spPr>
          <a:xfrm>
            <a:off x="2363213" y="1352550"/>
            <a:ext cx="1429200" cy="14292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4"/>
          <p:cNvSpPr txBox="1"/>
          <p:nvPr>
            <p:ph idx="4" type="body"/>
          </p:nvPr>
        </p:nvSpPr>
        <p:spPr>
          <a:xfrm>
            <a:off x="2360400" y="3032350"/>
            <a:ext cx="15711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6" name="Google Shape;86;p14"/>
          <p:cNvSpPr/>
          <p:nvPr>
            <p:ph idx="5" type="pic"/>
          </p:nvPr>
        </p:nvSpPr>
        <p:spPr>
          <a:xfrm>
            <a:off x="4270638" y="1352550"/>
            <a:ext cx="1429200" cy="14292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4"/>
          <p:cNvSpPr txBox="1"/>
          <p:nvPr>
            <p:ph idx="6" type="body"/>
          </p:nvPr>
        </p:nvSpPr>
        <p:spPr>
          <a:xfrm>
            <a:off x="4269225" y="3032350"/>
            <a:ext cx="15711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8" name="Google Shape;88;p14"/>
          <p:cNvSpPr/>
          <p:nvPr>
            <p:ph idx="7" type="pic"/>
          </p:nvPr>
        </p:nvSpPr>
        <p:spPr>
          <a:xfrm>
            <a:off x="6178075" y="1352550"/>
            <a:ext cx="1429200" cy="14292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4"/>
          <p:cNvSpPr txBox="1"/>
          <p:nvPr>
            <p:ph idx="8" type="body"/>
          </p:nvPr>
        </p:nvSpPr>
        <p:spPr>
          <a:xfrm>
            <a:off x="6178051" y="3032350"/>
            <a:ext cx="15711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No Overline">
  <p:cSld name="Complex Char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47650"/>
            <a:ext cx="708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457200" y="590550"/>
            <a:ext cx="8229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Statement">
  <p:cSld name="Statem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457199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izon NHG DS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Statement - Reverse">
  <p:cSld name="Statement - Reverse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>
            <a:off x="108488" y="4531602"/>
            <a:ext cx="2588100" cy="57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Statement Photo Bg">
  <p:cSld name="Statement Photo Bg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izon NHG DS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012342" y="4612166"/>
            <a:ext cx="712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Statement Photo Bg - Reverse">
  <p:cSld name="Statement Photo Bg - Reverse"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Statement - Red">
  <p:cSld name="Statement - Red">
    <p:bg>
      <p:bgPr>
        <a:solidFill>
          <a:schemeClr val="accen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57199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2" cy="4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Cover - Reverse">
  <p:cSld name="Cover slide - wht_1_1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izon NHG DS"/>
              <a:buNone/>
              <a:defRPr b="1" i="0" sz="6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izon NHG TX"/>
              <a:buNone/>
              <a:defRPr b="0" i="0" sz="24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TX"/>
              <a:buNone/>
              <a:defRPr b="1" sz="2000">
                <a:solidFill>
                  <a:schemeClr val="lt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20" name="Google Shape;20;p3" title="Verizon checkmark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0137" y="3106187"/>
            <a:ext cx="1981181" cy="213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Purpose">
  <p:cSld name="Purpose-Positiv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 title="Purpose checkmark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9112" y="1596165"/>
            <a:ext cx="2725775" cy="19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Purpose - Reverse">
  <p:cSld name="Purpose-Reverse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title="Purpose checkmark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9112" y="1596165"/>
            <a:ext cx="2725775" cy="19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Forward Together">
  <p:cSld name="ForwardTogether-Positiv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 title="Forward Together checkmark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9088" y="585113"/>
            <a:ext cx="5565824" cy="39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Forward Together - Reverse">
  <p:cSld name="ForwardTogether-Reverse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 title="Forward Together checkmark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9088" y="585113"/>
            <a:ext cx="5565824" cy="39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#ForwardTogether">
  <p:cSld name="#ForwardTogether-Positiv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 title="Hashtag Forward Together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75" y="2094675"/>
            <a:ext cx="5324452" cy="9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#ForwardTogether - Reverse">
  <p:cSld name="#ForwardTogether-Reverse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 title="Hashtag Forward Together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9775" y="2094675"/>
            <a:ext cx="5324452" cy="9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Sign Off">
  <p:cSld name="Sign Off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 title="Verizon log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7947" y="1884811"/>
            <a:ext cx="3344138" cy="1239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Sign Off - Reverse">
  <p:cSld name="Sign Off - Reverse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 title="Verizon log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7947" y="1884811"/>
            <a:ext cx="3344138" cy="1239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 Verizon Business Sign off">
  <p:cSld name="Sign Off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descr="Verizon Business Logo" id="146" name="Google Shape;14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47825" y="2113649"/>
            <a:ext cx="3248348" cy="91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 Verizon Business Sign Off - Reverse">
  <p:cSld name="Sign Off - Reverse_2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descr="Verizon Business Logo"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47825" y="2115632"/>
            <a:ext cx="3248350" cy="91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External Cover">
  <p:cSld name="Cover slide - wht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b="1" i="0" sz="600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TX"/>
              <a:buNone/>
              <a:defRPr b="0" i="0" sz="240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b="1" sz="2000">
                <a:solidFill>
                  <a:schemeClr val="dk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25" name="Google Shape;25;p4" title="Verizon log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886" y="4584645"/>
            <a:ext cx="1123624" cy="42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 External Sign Off">
  <p:cSld name="External Sign Off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 title="Verizon checkmark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7125" y="72650"/>
            <a:ext cx="4729752" cy="49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 External Sign Off - Reverse">
  <p:cSld name="External Sign Off - Reverse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 title="Verizon checkmark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7125" y="72650"/>
            <a:ext cx="4729752" cy="49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Slide">
  <p:cSld name="Cover slide - wht_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grpSp>
        <p:nvGrpSpPr>
          <p:cNvPr id="158" name="Google Shape;158;p33"/>
          <p:cNvGrpSpPr/>
          <p:nvPr/>
        </p:nvGrpSpPr>
        <p:grpSpPr>
          <a:xfrm>
            <a:off x="1270" y="-35866"/>
            <a:ext cx="9142800" cy="5179366"/>
            <a:chOff x="1270" y="-35866"/>
            <a:chExt cx="9142800" cy="5179366"/>
          </a:xfrm>
        </p:grpSpPr>
        <p:sp>
          <p:nvSpPr>
            <p:cNvPr id="159" name="Google Shape;159;p33"/>
            <p:cNvSpPr/>
            <p:nvPr/>
          </p:nvSpPr>
          <p:spPr>
            <a:xfrm>
              <a:off x="1270" y="0"/>
              <a:ext cx="9142800" cy="5143500"/>
            </a:xfrm>
            <a:prstGeom prst="rect">
              <a:avLst/>
            </a:prstGeom>
            <a:noFill/>
            <a:ln cap="flat" cmpd="sng" w="1016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endParaRPr>
            </a:p>
          </p:txBody>
        </p:sp>
        <p:sp>
          <p:nvSpPr>
            <p:cNvPr id="160" name="Google Shape;160;p33">
              <a:hlinkClick/>
            </p:cNvPr>
            <p:cNvSpPr/>
            <p:nvPr/>
          </p:nvSpPr>
          <p:spPr>
            <a:xfrm>
              <a:off x="1270" y="-35866"/>
              <a:ext cx="9142800" cy="31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050" u="none" cap="none" strike="noStrike">
                  <a:solidFill>
                    <a:schemeClr val="lt1"/>
                  </a:solidFill>
                  <a:latin typeface="Verizon NHG TX"/>
                  <a:ea typeface="Verizon NHG TX"/>
                  <a:cs typeface="Verizon NHG TX"/>
                  <a:sym typeface="Verizon NHG TX"/>
                </a:rPr>
                <a:t>Read this info slide. This is not a template.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External Cover - Reverse">
  <p:cSld name="Cover slide - wht_1_1_1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izon NHG DS"/>
              <a:buNone/>
              <a:defRPr b="1" i="0" sz="6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izon NHG TX"/>
              <a:buNone/>
              <a:defRPr b="0" i="0" sz="24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TX"/>
              <a:buNone/>
              <a:defRPr b="1" sz="2000">
                <a:solidFill>
                  <a:schemeClr val="lt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0" name="Google Shape;30;p5" title="Verizon log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886" y="4584645"/>
            <a:ext cx="1123624" cy="42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Verizon Business Cover">
  <p:cSld name="Cover slide - wht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b="1" i="0" sz="600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TX"/>
              <a:buNone/>
              <a:defRPr b="0" i="0" sz="240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b="1" sz="2000">
                <a:solidFill>
                  <a:schemeClr val="dk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318"/>
            <a:ext cx="1149248" cy="32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Verizon Business Cover - Reverse">
  <p:cSld name="Cover slide - wht_1_1_1_1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izon NHG DS"/>
              <a:buNone/>
              <a:defRPr b="1" i="0" sz="6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izon NHG TX"/>
              <a:buNone/>
              <a:defRPr b="0" i="0" sz="24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TX"/>
              <a:buNone/>
              <a:defRPr b="1" sz="2000">
                <a:solidFill>
                  <a:schemeClr val="lt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3019"/>
            <a:ext cx="1149251" cy="32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Section Header">
  <p:cSld name="Section Header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8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8"/>
          <p:cNvSpPr txBox="1"/>
          <p:nvPr>
            <p:ph type="title"/>
          </p:nvPr>
        </p:nvSpPr>
        <p:spPr>
          <a:xfrm>
            <a:off x="457200" y="594359"/>
            <a:ext cx="7086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b="1" sz="40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7200" y="2057400"/>
            <a:ext cx="70866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izon NHG TX"/>
              <a:buNone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izon NHG TX"/>
              <a:buNone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9pPr>
          </a:lstStyle>
          <a:p/>
        </p:txBody>
      </p:sp>
      <p:sp>
        <p:nvSpPr>
          <p:cNvPr id="45" name="Google Shape;45;p8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Agenda">
  <p:cSld name="Agenda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9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457200" y="594360"/>
            <a:ext cx="7086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D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7200" y="135255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izon NHG DS"/>
              <a:buAutoNum type="arabicPeriod"/>
              <a:defRPr sz="1600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Agenda - Reverse">
  <p:cSld name="Agenda - Reverse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type="title"/>
          </p:nvPr>
        </p:nvSpPr>
        <p:spPr>
          <a:xfrm>
            <a:off x="457200" y="594360"/>
            <a:ext cx="7086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D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izon NHG DS"/>
              <a:buAutoNum type="arabicPeriod"/>
              <a:defRPr sz="16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None/>
              <a:defRPr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9pPr>
          </a:lstStyle>
          <a:p/>
        </p:txBody>
      </p:sp>
      <p:sp>
        <p:nvSpPr>
          <p:cNvPr id="56" name="Google Shape;56;p10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DS"/>
              <a:buNone/>
              <a:defRPr b="1" i="0" sz="20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009752" y="4612166"/>
            <a:ext cx="712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 u="none" cap="none" strike="noStrike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  <p15:guide id="4" pos="4752">
          <p15:clr>
            <a:srgbClr val="F26B43"/>
          </p15:clr>
        </p15:guide>
        <p15:guide id="5" orient="horz" pos="852">
          <p15:clr>
            <a:srgbClr val="F26B43"/>
          </p15:clr>
        </p15:guide>
        <p15:guide id="6" orient="horz" pos="2964">
          <p15:clr>
            <a:srgbClr val="F26B43"/>
          </p15:clr>
        </p15:guide>
        <p15:guide id="7" pos="2880">
          <p15:clr>
            <a:srgbClr val="F26B43"/>
          </p15:clr>
        </p15:guide>
        <p15:guide id="8" orient="horz" pos="372">
          <p15:clr>
            <a:srgbClr val="F26B43"/>
          </p15:clr>
        </p15:guide>
        <p15:guide id="9" orient="horz" pos="3084">
          <p15:clr>
            <a:srgbClr val="F26B43"/>
          </p15:clr>
        </p15:guide>
        <p15:guide id="10" orient="horz" pos="2796">
          <p15:clr>
            <a:srgbClr val="F26B43"/>
          </p15:clr>
        </p15:guide>
        <p15:guide id="11" pos="840">
          <p15:clr>
            <a:srgbClr val="F26B43"/>
          </p15:clr>
        </p15:guide>
        <p15:guide id="12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0.jp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457200" y="1238250"/>
            <a:ext cx="3846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School: </a:t>
            </a:r>
            <a:r>
              <a:rPr lang="en" sz="1800">
                <a:latin typeface="Verizon NHG DS"/>
                <a:ea typeface="Verizon NHG DS"/>
                <a:cs typeface="Verizon NHG DS"/>
                <a:sym typeface="Verizon NHG DS"/>
              </a:rPr>
              <a:t>Rutgers University</a:t>
            </a:r>
            <a:endParaRPr sz="180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Major:  Computer Science</a:t>
            </a:r>
            <a:endParaRPr sz="1800"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</a:pPr>
            <a:r>
              <a:t/>
            </a:r>
            <a:endParaRPr sz="1800"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</a:pPr>
            <a:r>
              <a:t/>
            </a:r>
            <a:endParaRPr sz="1800"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</a:pPr>
            <a:r>
              <a:t/>
            </a:r>
            <a:endParaRPr sz="1800"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</a:pPr>
            <a:r>
              <a:rPr b="0" lang="en" sz="1800">
                <a:latin typeface="Verizon NHG DS"/>
                <a:ea typeface="Verizon NHG DS"/>
                <a:cs typeface="Verizon NHG DS"/>
                <a:sym typeface="Verizon NHG DS"/>
              </a:rPr>
              <a:t>GN&amp;T Intern </a:t>
            </a:r>
            <a:endParaRPr b="0" sz="1800"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</a:pPr>
            <a:r>
              <a:rPr b="0" lang="en" sz="1800">
                <a:latin typeface="Verizon NHG DS"/>
                <a:ea typeface="Verizon NHG DS"/>
                <a:cs typeface="Verizon NHG DS"/>
                <a:sym typeface="Verizon NHG DS"/>
              </a:rPr>
              <a:t>Fami Ali (Sr. Manager)</a:t>
            </a:r>
            <a:endParaRPr b="0" sz="1800"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</a:pPr>
            <a:r>
              <a:rPr b="0" lang="en" sz="1800">
                <a:latin typeface="Verizon NHG DS"/>
                <a:ea typeface="Verizon NHG DS"/>
                <a:cs typeface="Verizon NHG DS"/>
                <a:sym typeface="Verizon NHG DS"/>
              </a:rPr>
              <a:t>Tommy Elliot (Director)</a:t>
            </a:r>
            <a:endParaRPr b="0" sz="1800"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</a:pPr>
            <a:r>
              <a:rPr b="0" lang="en" sz="1800">
                <a:latin typeface="Verizon NHG DS"/>
                <a:ea typeface="Verizon NHG DS"/>
                <a:cs typeface="Verizon NHG DS"/>
                <a:sym typeface="Verizon NHG DS"/>
              </a:rPr>
              <a:t>Network Management Center (NMC)</a:t>
            </a:r>
            <a:endParaRPr b="0" sz="1800"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167" name="Google Shape;167;p34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666"/>
              <a:buFont typeface="Verizon NHG DS"/>
              <a:buNone/>
            </a:pPr>
            <a:r>
              <a:rPr lang="en" sz="4800">
                <a:latin typeface="Verizon NHG TX"/>
                <a:ea typeface="Verizon NHG TX"/>
                <a:cs typeface="Verizon NHG TX"/>
                <a:sym typeface="Verizon NHG TX"/>
              </a:rPr>
              <a:t>Keerthana Talla</a:t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101" y="1568300"/>
            <a:ext cx="1913848" cy="255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6525750" y="750026"/>
            <a:ext cx="1795576" cy="26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457200" y="518150"/>
            <a:ext cx="8229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22"/>
              <a:buNone/>
            </a:pPr>
            <a:r>
              <a:rPr lang="en" sz="3300">
                <a:latin typeface="Verizon NHG TX"/>
                <a:ea typeface="Verizon NHG TX"/>
                <a:cs typeface="Verizon NHG TX"/>
                <a:sym typeface="Verizon NHG TX"/>
              </a:rPr>
              <a:t>Project Background &amp; Overview</a:t>
            </a:r>
            <a:endParaRPr sz="3300"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35"/>
          <p:cNvSpPr txBox="1"/>
          <p:nvPr/>
        </p:nvSpPr>
        <p:spPr>
          <a:xfrm>
            <a:off x="534100" y="1400800"/>
            <a:ext cx="77394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180" name="Google Shape;180;p35"/>
          <p:cNvSpPr txBox="1"/>
          <p:nvPr/>
        </p:nvSpPr>
        <p:spPr>
          <a:xfrm>
            <a:off x="457200" y="1238250"/>
            <a:ext cx="60039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Problem</a:t>
            </a:r>
            <a:r>
              <a:rPr lang="en" sz="1600">
                <a:solidFill>
                  <a:schemeClr val="accen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: </a:t>
            </a:r>
            <a:endParaRPr sz="1600">
              <a:solidFill>
                <a:schemeClr val="accen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Recording Losses of Diversity (LOD) and outages is a manual, error-prone process. Inputting data into a google sheet and retrieving information is time-consuming and has many limitations.</a:t>
            </a:r>
            <a:endParaRPr sz="160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Solution:</a:t>
            </a:r>
            <a:endParaRPr b="1" sz="1600">
              <a:solidFill>
                <a:schemeClr val="accen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An automation tool designed to make recording and retrieving losses of diversity (LODs) and outages simplified and time-efficient through the use of a slack bot and a database. </a:t>
            </a:r>
            <a:endParaRPr sz="160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-33020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izon NHG DS"/>
              <a:buChar char="❏"/>
            </a:pPr>
            <a:r>
              <a:rPr lang="en" sz="16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Control input to avoid inconsistencies</a:t>
            </a:r>
            <a:endParaRPr sz="160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-33020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izon NHG DS"/>
              <a:buChar char="❏"/>
            </a:pPr>
            <a:r>
              <a:rPr lang="en" sz="16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Easier communication between teams</a:t>
            </a:r>
            <a:endParaRPr sz="160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-33020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izon NHG DS"/>
              <a:buChar char="❏"/>
            </a:pPr>
            <a:r>
              <a:rPr lang="en" sz="16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All data in one place</a:t>
            </a:r>
            <a:endParaRPr sz="160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-33020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izon NHG DS"/>
              <a:buChar char="❏"/>
            </a:pPr>
            <a:r>
              <a:rPr lang="en" sz="16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Easy data retrieval</a:t>
            </a:r>
            <a:endParaRPr sz="160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181" name="Google Shape;181;p35"/>
          <p:cNvSpPr txBox="1"/>
          <p:nvPr/>
        </p:nvSpPr>
        <p:spPr>
          <a:xfrm>
            <a:off x="6602100" y="1328050"/>
            <a:ext cx="2367600" cy="1376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izon NHG TX"/>
                <a:ea typeface="Verizon NHG TX"/>
                <a:cs typeface="Verizon NHG TX"/>
                <a:sym typeface="Verizon NHG TX"/>
              </a:rPr>
              <a:t>Loss of Diversity: </a:t>
            </a:r>
            <a:endParaRPr b="1"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izon NHG TX"/>
                <a:ea typeface="Verizon NHG TX"/>
                <a:cs typeface="Verizon NHG TX"/>
                <a:sym typeface="Verizon NHG TX"/>
              </a:rPr>
              <a:t>No backup protection of the network created by a loss of redundant connections. </a:t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457200" y="594360"/>
            <a:ext cx="7086600" cy="5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erizon NHG TX"/>
                <a:ea typeface="Verizon NHG TX"/>
                <a:cs typeface="Verizon NHG TX"/>
                <a:sym typeface="Verizon NHG TX"/>
              </a:rPr>
              <a:t>Implementation: Meet Tracker</a:t>
            </a:r>
            <a:endParaRPr sz="3300"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187" name="Google Shape;187;p36"/>
          <p:cNvSpPr txBox="1"/>
          <p:nvPr/>
        </p:nvSpPr>
        <p:spPr>
          <a:xfrm>
            <a:off x="3019015" y="2528609"/>
            <a:ext cx="29010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88" name="Google Shape;188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96" r="2006" t="0"/>
          <a:stretch/>
        </p:blipFill>
        <p:spPr>
          <a:xfrm>
            <a:off x="250375" y="1238150"/>
            <a:ext cx="2715394" cy="182692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250401" y="3166817"/>
            <a:ext cx="2715300" cy="16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0" lang="en" sz="1400"/>
              <a:t>Using Python and Slack Bolt API, forms are sent to slack. Date or time inputs have a structured format.</a:t>
            </a:r>
            <a:endParaRPr/>
          </a:p>
        </p:txBody>
      </p:sp>
      <p:pic>
        <p:nvPicPr>
          <p:cNvPr id="190" name="Google Shape;190;p3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799" r="5790" t="0"/>
          <a:stretch/>
        </p:blipFill>
        <p:spPr>
          <a:xfrm>
            <a:off x="3244241" y="1238150"/>
            <a:ext cx="2715394" cy="182693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 txBox="1"/>
          <p:nvPr>
            <p:ph idx="4294967295" type="body"/>
          </p:nvPr>
        </p:nvSpPr>
        <p:spPr>
          <a:xfrm>
            <a:off x="3244248" y="3166817"/>
            <a:ext cx="2715300" cy="16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0" lang="en" sz="1400"/>
              <a:t>Using Oracle and SQL, the inputted data is sent to a database where it is stored. Date and time inputs are stored in Epoch form.</a:t>
            </a:r>
            <a:endParaRPr b="0" sz="1400"/>
          </a:p>
        </p:txBody>
      </p:sp>
      <p:pic>
        <p:nvPicPr>
          <p:cNvPr id="192" name="Google Shape;192;p3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13852" t="0"/>
          <a:stretch/>
        </p:blipFill>
        <p:spPr>
          <a:xfrm>
            <a:off x="6238106" y="1238150"/>
            <a:ext cx="2715393" cy="182692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idx="4294967295" type="body"/>
          </p:nvPr>
        </p:nvSpPr>
        <p:spPr>
          <a:xfrm>
            <a:off x="6238093" y="3166817"/>
            <a:ext cx="2715300" cy="16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0" lang="en" sz="1400"/>
              <a:t>The data from the database can be retrieved from specific commands.</a:t>
            </a:r>
            <a:endParaRPr b="0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487" y="1236887"/>
            <a:ext cx="4874639" cy="22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7"/>
          <p:cNvSpPr txBox="1"/>
          <p:nvPr/>
        </p:nvSpPr>
        <p:spPr>
          <a:xfrm>
            <a:off x="195950" y="721500"/>
            <a:ext cx="3793800" cy="4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izon NHG TX"/>
              <a:buChar char="●"/>
            </a:pPr>
            <a:r>
              <a:rPr lang="en" sz="16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LOD retrieval</a:t>
            </a:r>
            <a:endParaRPr sz="16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izon NHG TX"/>
              <a:buChar char="●"/>
            </a:pPr>
            <a:r>
              <a:rPr lang="en" sz="16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Outage retrieval</a:t>
            </a:r>
            <a:endParaRPr sz="16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izon NHG TX"/>
              <a:buChar char="●"/>
            </a:pPr>
            <a:r>
              <a:rPr lang="en" sz="16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Returns number of LODs between given dates</a:t>
            </a:r>
            <a:endParaRPr sz="16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izon NHG TX"/>
              <a:buChar char="●"/>
            </a:pPr>
            <a:r>
              <a:rPr lang="en" sz="16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Returns number of outages that occurred between given dates</a:t>
            </a:r>
            <a:endParaRPr sz="16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izon NHG TX"/>
              <a:buChar char="●"/>
            </a:pPr>
            <a:r>
              <a:rPr lang="en" sz="16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Returns LODs occurred between given dates</a:t>
            </a:r>
            <a:endParaRPr sz="16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izon NHG TX"/>
              <a:buChar char="●"/>
            </a:pPr>
            <a:r>
              <a:rPr lang="en" sz="16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Returns outages occured between given dates</a:t>
            </a:r>
            <a:endParaRPr sz="16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</a:t>
            </a:r>
            <a:endParaRPr b="1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200" name="Google Shape;200;p37"/>
          <p:cNvSpPr txBox="1"/>
          <p:nvPr>
            <p:ph type="title"/>
          </p:nvPr>
        </p:nvSpPr>
        <p:spPr>
          <a:xfrm>
            <a:off x="457200" y="590560"/>
            <a:ext cx="7086600" cy="5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erizon NHG TX"/>
                <a:ea typeface="Verizon NHG TX"/>
                <a:cs typeface="Verizon NHG TX"/>
                <a:sym typeface="Verizon NHG TX"/>
              </a:rPr>
              <a:t>Bot Features</a:t>
            </a:r>
            <a:endParaRPr sz="3300"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/>
          <p:nvPr/>
        </p:nvSpPr>
        <p:spPr>
          <a:xfrm rot="5400000">
            <a:off x="5944875" y="2366250"/>
            <a:ext cx="1926900" cy="18861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8"/>
          <p:cNvSpPr txBox="1"/>
          <p:nvPr>
            <p:ph type="title"/>
          </p:nvPr>
        </p:nvSpPr>
        <p:spPr>
          <a:xfrm>
            <a:off x="457200" y="518160"/>
            <a:ext cx="7086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22"/>
              <a:buNone/>
            </a:pPr>
            <a:r>
              <a:rPr lang="en" sz="3300">
                <a:latin typeface="Verizon NHG TX"/>
                <a:ea typeface="Verizon NHG TX"/>
                <a:cs typeface="Verizon NHG TX"/>
                <a:sym typeface="Verizon NHG TX"/>
              </a:rPr>
              <a:t>Results of Project </a:t>
            </a:r>
            <a:endParaRPr sz="3300"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207" name="Google Shape;207;p38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502075" y="1164375"/>
            <a:ext cx="4069800" cy="3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Saves at least 15 minutes per shift per engineer</a:t>
            </a:r>
            <a:endParaRPr b="1" sz="2000">
              <a:solidFill>
                <a:schemeClr val="accen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Font typeface="Verizon NHG TX"/>
              <a:buChar char="○"/>
            </a:pPr>
            <a:r>
              <a:rPr lang="en" sz="1700">
                <a:latin typeface="Verizon NHG TX"/>
                <a:ea typeface="Verizon NHG TX"/>
                <a:cs typeface="Verizon NHG TX"/>
                <a:sym typeface="Verizon NHG TX"/>
              </a:rPr>
              <a:t>Reduces errors</a:t>
            </a:r>
            <a:endParaRPr sz="1700"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Font typeface="Verizon NHG TX"/>
              <a:buChar char="○"/>
            </a:pPr>
            <a:r>
              <a:rPr lang="en" sz="1700">
                <a:latin typeface="Verizon NHG TX"/>
                <a:ea typeface="Verizon NHG TX"/>
                <a:cs typeface="Verizon NHG TX"/>
                <a:sym typeface="Verizon NHG TX"/>
              </a:rPr>
              <a:t>Simplifies filling reports</a:t>
            </a:r>
            <a:endParaRPr sz="1700"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Font typeface="Verizon NHG TX"/>
              <a:buChar char="○"/>
            </a:pPr>
            <a:r>
              <a:rPr lang="en" sz="1700">
                <a:latin typeface="Verizon NHG TX"/>
                <a:ea typeface="Verizon NHG TX"/>
                <a:cs typeface="Verizon NHG TX"/>
                <a:sym typeface="Verizon NHG TX"/>
              </a:rPr>
              <a:t>Easy information retrieval during important calls</a:t>
            </a:r>
            <a:endParaRPr sz="1700"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209" name="Google Shape;209;p38"/>
          <p:cNvSpPr/>
          <p:nvPr/>
        </p:nvSpPr>
        <p:spPr>
          <a:xfrm rot="5400000">
            <a:off x="6074175" y="1532075"/>
            <a:ext cx="1668300" cy="18861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/>
          <p:nvPr/>
        </p:nvSpPr>
        <p:spPr>
          <a:xfrm rot="5400000">
            <a:off x="6185775" y="680250"/>
            <a:ext cx="1445100" cy="1886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38"/>
          <p:cNvSpPr txBox="1"/>
          <p:nvPr/>
        </p:nvSpPr>
        <p:spPr>
          <a:xfrm>
            <a:off x="6232075" y="1186550"/>
            <a:ext cx="1235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15 </a:t>
            </a:r>
            <a:r>
              <a:rPr lang="en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minutes daily</a:t>
            </a:r>
            <a:endParaRPr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6177625" y="2345850"/>
            <a:ext cx="1496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821.25 </a:t>
            </a:r>
            <a:r>
              <a:rPr lang="en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hours</a:t>
            </a:r>
            <a:endParaRPr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annually</a:t>
            </a:r>
            <a:endParaRPr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213" name="Google Shape;213;p38"/>
          <p:cNvSpPr txBox="1"/>
          <p:nvPr/>
        </p:nvSpPr>
        <p:spPr>
          <a:xfrm>
            <a:off x="6159975" y="3309275"/>
            <a:ext cx="1496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~ $60k </a:t>
            </a:r>
            <a:endParaRPr>
              <a:solidFill>
                <a:schemeClr val="dk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annually</a:t>
            </a:r>
            <a:endParaRPr>
              <a:solidFill>
                <a:schemeClr val="dk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225" y="1293450"/>
            <a:ext cx="2943600" cy="12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/>
          <p:nvPr>
            <p:ph type="title"/>
          </p:nvPr>
        </p:nvSpPr>
        <p:spPr>
          <a:xfrm>
            <a:off x="457200" y="594360"/>
            <a:ext cx="7086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400">
                <a:latin typeface="Verizon NHG TX"/>
                <a:ea typeface="Verizon NHG TX"/>
                <a:cs typeface="Verizon NHG TX"/>
                <a:sym typeface="Verizon NHG TX"/>
              </a:rPr>
              <a:t>Future Work</a:t>
            </a:r>
            <a:endParaRPr sz="3400"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220" name="Google Shape;220;p39"/>
          <p:cNvSpPr/>
          <p:nvPr/>
        </p:nvSpPr>
        <p:spPr>
          <a:xfrm>
            <a:off x="4980225" y="2525550"/>
            <a:ext cx="2943600" cy="19893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Use web-scraping tools to auto-fill information from echo.verizon.com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39"/>
          <p:cNvSpPr/>
          <p:nvPr/>
        </p:nvSpPr>
        <p:spPr>
          <a:xfrm flipH="1">
            <a:off x="1294575" y="2525550"/>
            <a:ext cx="2943600" cy="19893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Create more commands to access different types of information</a:t>
            </a:r>
            <a:endParaRPr sz="190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2" name="Google Shape;222;p39"/>
          <p:cNvPicPr preferRelativeResize="0"/>
          <p:nvPr/>
        </p:nvPicPr>
        <p:blipFill rotWithShape="1">
          <a:blip r:embed="rId4">
            <a:alphaModFix/>
          </a:blip>
          <a:srcRect b="-12400" l="0" r="0" t="24518"/>
          <a:stretch/>
        </p:blipFill>
        <p:spPr>
          <a:xfrm>
            <a:off x="1294575" y="1293450"/>
            <a:ext cx="2943601" cy="14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erizon NHG TX"/>
                <a:ea typeface="Verizon NHG TX"/>
                <a:cs typeface="Verizon NHG TX"/>
                <a:sym typeface="Verizon NHG TX"/>
              </a:rPr>
              <a:t>Internship Learning Experience</a:t>
            </a:r>
            <a:endParaRPr sz="3300"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228" name="Google Shape;228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657" r="9657" t="0"/>
          <a:stretch/>
        </p:blipFill>
        <p:spPr>
          <a:xfrm>
            <a:off x="457175" y="1200150"/>
            <a:ext cx="2567702" cy="1591200"/>
          </a:xfrm>
          <a:prstGeom prst="rect">
            <a:avLst/>
          </a:prstGeom>
        </p:spPr>
      </p:pic>
      <p:sp>
        <p:nvSpPr>
          <p:cNvPr id="229" name="Google Shape;229;p40"/>
          <p:cNvSpPr txBox="1"/>
          <p:nvPr>
            <p:ph idx="6" type="body"/>
          </p:nvPr>
        </p:nvSpPr>
        <p:spPr>
          <a:xfrm>
            <a:off x="457200" y="2879948"/>
            <a:ext cx="2567700" cy="17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500"/>
              <a:t>Technical Skills:</a:t>
            </a:r>
            <a:endParaRPr sz="1500"/>
          </a:p>
          <a:p>
            <a:pPr indent="-311150" lvl="0" marL="457200" rtl="0" algn="l">
              <a:spcBef>
                <a:spcPts val="90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Oracle Instant Client/SQL</a:t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Python</a:t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Bolt API</a:t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Slack App Development</a:t>
            </a:r>
            <a:endParaRPr b="0" sz="1300"/>
          </a:p>
        </p:txBody>
      </p:sp>
      <p:pic>
        <p:nvPicPr>
          <p:cNvPr id="230" name="Google Shape;230;p4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573" l="0" r="0" t="573"/>
          <a:stretch/>
        </p:blipFill>
        <p:spPr>
          <a:xfrm>
            <a:off x="3288200" y="1200150"/>
            <a:ext cx="2567700" cy="1591200"/>
          </a:xfrm>
          <a:prstGeom prst="rect">
            <a:avLst/>
          </a:prstGeom>
        </p:spPr>
      </p:pic>
      <p:sp>
        <p:nvSpPr>
          <p:cNvPr id="231" name="Google Shape;231;p40"/>
          <p:cNvSpPr txBox="1"/>
          <p:nvPr>
            <p:ph idx="4" type="body"/>
          </p:nvPr>
        </p:nvSpPr>
        <p:spPr>
          <a:xfrm>
            <a:off x="3288200" y="2879950"/>
            <a:ext cx="2567700" cy="17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500"/>
              <a:t>Network Skills/Takeaways:</a:t>
            </a:r>
            <a:endParaRPr b="0" sz="1300"/>
          </a:p>
          <a:p>
            <a:pPr indent="-311150" lvl="0" marL="457200" rtl="0" algn="l">
              <a:spcBef>
                <a:spcPts val="90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Responding to network failures</a:t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IrisView</a:t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VoLTE, IMS, network elements</a:t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Hierarchical structure of running a network</a:t>
            </a:r>
            <a:endParaRPr b="0" sz="1300"/>
          </a:p>
        </p:txBody>
      </p:sp>
      <p:pic>
        <p:nvPicPr>
          <p:cNvPr id="232" name="Google Shape;232;p40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3505" l="0" r="0" t="3514"/>
          <a:stretch/>
        </p:blipFill>
        <p:spPr>
          <a:xfrm>
            <a:off x="6119225" y="1200150"/>
            <a:ext cx="2567700" cy="1591199"/>
          </a:xfrm>
          <a:prstGeom prst="rect">
            <a:avLst/>
          </a:prstGeom>
        </p:spPr>
      </p:pic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6119225" y="2879946"/>
            <a:ext cx="2567700" cy="191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500"/>
              <a:t>Soft Skills:</a:t>
            </a:r>
            <a:endParaRPr sz="1500"/>
          </a:p>
          <a:p>
            <a:pPr indent="-311150" lvl="0" marL="457200" rtl="0" algn="l">
              <a:spcBef>
                <a:spcPts val="90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Communication</a:t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Asking the right questions/taking notes</a:t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Reaching out </a:t>
            </a:r>
            <a:endParaRPr b="0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Participating in work culture</a:t>
            </a:r>
            <a:endParaRPr b="0" sz="13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 sz="6000">
                <a:latin typeface="Verizon NHG DS"/>
                <a:ea typeface="Verizon NHG DS"/>
                <a:cs typeface="Verizon NHG DS"/>
                <a:sym typeface="Verizon NHG DS"/>
              </a:rPr>
              <a:t>Q&amp;A</a:t>
            </a:r>
            <a:endParaRPr b="1" sz="6000"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240" name="Google Shape;240;p41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utilization_gbps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erizon Google Slides">
  <a:themeElements>
    <a:clrScheme name="Verizon Theme Colors">
      <a:dk1>
        <a:srgbClr val="000000"/>
      </a:dk1>
      <a:lt1>
        <a:srgbClr val="FFFFFF"/>
      </a:lt1>
      <a:dk2>
        <a:srgbClr val="747676"/>
      </a:dk2>
      <a:lt2>
        <a:srgbClr val="D8DADA"/>
      </a:lt2>
      <a:accent1>
        <a:srgbClr val="EE0000"/>
      </a:accent1>
      <a:accent2>
        <a:srgbClr val="333333"/>
      </a:accent2>
      <a:accent3>
        <a:srgbClr val="FFBC3D"/>
      </a:accent3>
      <a:accent4>
        <a:srgbClr val="ED7000"/>
      </a:accent4>
      <a:accent5>
        <a:srgbClr val="00AC3E"/>
      </a:accent5>
      <a:accent6>
        <a:srgbClr val="0088CE"/>
      </a:accent6>
      <a:hlink>
        <a:srgbClr val="000000"/>
      </a:hlink>
      <a:folHlink>
        <a:srgbClr val="0088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